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96" r:id="rId2"/>
    <p:sldId id="379" r:id="rId3"/>
    <p:sldId id="295" r:id="rId4"/>
    <p:sldId id="394" r:id="rId5"/>
    <p:sldId id="395" r:id="rId6"/>
    <p:sldId id="393" r:id="rId7"/>
    <p:sldId id="305" r:id="rId8"/>
    <p:sldId id="388" r:id="rId9"/>
    <p:sldId id="396" r:id="rId10"/>
    <p:sldId id="380" r:id="rId11"/>
    <p:sldId id="381" r:id="rId12"/>
    <p:sldId id="382" r:id="rId13"/>
    <p:sldId id="383" r:id="rId14"/>
    <p:sldId id="317" r:id="rId15"/>
    <p:sldId id="321" r:id="rId16"/>
    <p:sldId id="387" r:id="rId17"/>
    <p:sldId id="299" r:id="rId18"/>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eaLnBrk="0" fontAlgn="base" hangingPunct="0">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eaLnBrk="0" fontAlgn="base" hangingPunct="0">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eaLnBrk="0" fontAlgn="base" hangingPunct="0">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eaLnBrk="0" fontAlgn="base" hangingPunct="0">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75B"/>
    <a:srgbClr val="2A51A3"/>
    <a:srgbClr val="522661"/>
    <a:srgbClr val="52262D"/>
    <a:srgbClr val="005645"/>
    <a:srgbClr val="EB7E1F"/>
    <a:srgbClr val="D85F27"/>
    <a:srgbClr val="20A1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90" d="100"/>
          <a:sy n="90" d="100"/>
        </p:scale>
        <p:origin x="-2232" y="-54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eaLnBrk="1" hangingPunct="1">
              <a:defRPr sz="1200">
                <a:latin typeface="Calibri" charset="0"/>
                <a:ea typeface="ＭＳ Ｐゴシック" charset="0"/>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atin typeface="Calibri" pitchFamily="34" charset="0"/>
              </a:defRPr>
            </a:lvl1pPr>
          </a:lstStyle>
          <a:p>
            <a:pPr>
              <a:defRPr/>
            </a:pPr>
            <a:fld id="{C2E94BA8-092B-4C61-A0E6-4548DD1C22BD}" type="datetimeFigureOut">
              <a:rPr lang="en-US" altLang="en-US"/>
              <a:pPr>
                <a:defRPr/>
              </a:pPr>
              <a:t>11/1/2018</a:t>
            </a:fld>
            <a:endParaRPr lang="en-US" altLang="en-US"/>
          </a:p>
        </p:txBody>
      </p:sp>
      <p:sp>
        <p:nvSpPr>
          <p:cNvPr id="4" name="Footer Placeholder 3"/>
          <p:cNvSpPr>
            <a:spLocks noGrp="1"/>
          </p:cNvSpPr>
          <p:nvPr>
            <p:ph type="ftr" sz="quarter" idx="2"/>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eaLnBrk="1" hangingPunct="1">
              <a:defRPr sz="1200">
                <a:latin typeface="Calibri" charset="0"/>
                <a:ea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Calibri" pitchFamily="34" charset="0"/>
              </a:defRPr>
            </a:lvl1pPr>
          </a:lstStyle>
          <a:p>
            <a:pPr>
              <a:defRPr/>
            </a:pPr>
            <a:fld id="{559F9B8E-6D2E-4601-8E13-8EAAA71E1DBF}" type="slidenum">
              <a:rPr lang="en-US" altLang="en-US"/>
              <a:pPr>
                <a:defRPr/>
              </a:pPr>
              <a:t>‹#›</a:t>
            </a:fld>
            <a:endParaRPr lang="en-US" altLang="en-US"/>
          </a:p>
        </p:txBody>
      </p:sp>
    </p:spTree>
    <p:extLst>
      <p:ext uri="{BB962C8B-B14F-4D97-AF65-F5344CB8AC3E}">
        <p14:creationId xmlns:p14="http://schemas.microsoft.com/office/powerpoint/2010/main" val="38862658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eaLnBrk="1" hangingPunct="1">
              <a:defRPr sz="1200">
                <a:latin typeface="Calibri" charset="0"/>
                <a:ea typeface="ＭＳ Ｐゴシック" charset="0"/>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atin typeface="Calibri" pitchFamily="34" charset="0"/>
              </a:defRPr>
            </a:lvl1pPr>
          </a:lstStyle>
          <a:p>
            <a:pPr>
              <a:defRPr/>
            </a:pPr>
            <a:fld id="{0824B876-64AA-4F3B-AEF6-990566073F25}" type="datetimeFigureOut">
              <a:rPr lang="en-US" altLang="en-US"/>
              <a:pPr>
                <a:defRPr/>
              </a:pPr>
              <a:t>11/1/2018</a:t>
            </a:fld>
            <a:endParaRPr lang="en-US" alt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eaLnBrk="1" hangingPunct="1">
              <a:defRPr sz="1200">
                <a:latin typeface="Calibri" charset="0"/>
                <a:ea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Calibri" pitchFamily="34" charset="0"/>
              </a:defRPr>
            </a:lvl1pPr>
          </a:lstStyle>
          <a:p>
            <a:pPr>
              <a:defRPr/>
            </a:pPr>
            <a:fld id="{862454D5-62CF-4F90-8D6F-6D21021C9681}" type="slidenum">
              <a:rPr lang="en-US" altLang="en-US"/>
              <a:pPr>
                <a:defRPr/>
              </a:pPr>
              <a:t>‹#›</a:t>
            </a:fld>
            <a:endParaRPr lang="en-US" altLang="en-US"/>
          </a:p>
        </p:txBody>
      </p:sp>
    </p:spTree>
    <p:extLst>
      <p:ext uri="{BB962C8B-B14F-4D97-AF65-F5344CB8AC3E}">
        <p14:creationId xmlns:p14="http://schemas.microsoft.com/office/powerpoint/2010/main" val="331830892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Date Placeholder 3"/>
          <p:cNvSpPr txBox="1">
            <a:spLocks/>
          </p:cNvSpPr>
          <p:nvPr/>
        </p:nvSpPr>
        <p:spPr bwMode="auto">
          <a:xfrm>
            <a:off x="457200" y="6357052"/>
            <a:ext cx="2133600" cy="365125"/>
          </a:xfrm>
          <a:prstGeom prst="rect">
            <a:avLst/>
          </a:prstGeom>
          <a:noFill/>
          <a:ln>
            <a:noFill/>
          </a:ln>
          <a:extLst/>
        </p:spPr>
        <p:txBody>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endParaRPr lang="en-US" smtClean="0">
              <a:cs typeface="Arial" charset="0"/>
            </a:endParaRPr>
          </a:p>
        </p:txBody>
      </p:sp>
      <p:pic>
        <p:nvPicPr>
          <p:cNvPr id="4"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30215" y="5655377"/>
            <a:ext cx="370840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5"/>
          <p:cNvSpPr>
            <a:spLocks noGrp="1"/>
          </p:cNvSpPr>
          <p:nvPr>
            <p:ph type="title"/>
          </p:nvPr>
        </p:nvSpPr>
        <p:spPr>
          <a:xfrm>
            <a:off x="323530" y="2256656"/>
            <a:ext cx="8496944" cy="1143000"/>
          </a:xfrm>
        </p:spPr>
        <p:txBody>
          <a:bodyPr lIns="0" rIns="90000"/>
          <a:lstStyle/>
          <a:p>
            <a:r>
              <a:rPr lang="en-CA" dirty="0" smtClean="0"/>
              <a:t>Click to edit Master title style</a:t>
            </a:r>
            <a:endParaRPr lang="en-US" dirty="0"/>
          </a:p>
        </p:txBody>
      </p:sp>
    </p:spTree>
    <p:extLst>
      <p:ext uri="{BB962C8B-B14F-4D97-AF65-F5344CB8AC3E}">
        <p14:creationId xmlns:p14="http://schemas.microsoft.com/office/powerpoint/2010/main" val="3702371345"/>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 Content">
    <p:spTree>
      <p:nvGrpSpPr>
        <p:cNvPr id="1" name=""/>
        <p:cNvGrpSpPr/>
        <p:nvPr/>
      </p:nvGrpSpPr>
      <p:grpSpPr>
        <a:xfrm>
          <a:off x="0" y="0"/>
          <a:ext cx="0" cy="0"/>
          <a:chOff x="0" y="0"/>
          <a:chExt cx="0" cy="0"/>
        </a:xfrm>
      </p:grpSpPr>
      <p:sp>
        <p:nvSpPr>
          <p:cNvPr id="4" name="Rectangle 3"/>
          <p:cNvSpPr>
            <a:spLocks noChangeAspect="1"/>
          </p:cNvSpPr>
          <p:nvPr/>
        </p:nvSpPr>
        <p:spPr>
          <a:xfrm>
            <a:off x="0" y="0"/>
            <a:ext cx="9144000" cy="1417638"/>
          </a:xfrm>
          <a:prstGeom prst="rect">
            <a:avLst/>
          </a:prstGeom>
          <a:blipFill>
            <a:blip r:embed="rId2"/>
            <a:stretch>
              <a:fillRect/>
            </a:stretch>
          </a:blipFill>
          <a:ln w="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ea typeface="ＭＳ Ｐゴシック" charset="0"/>
            </a:endParaRPr>
          </a:p>
        </p:txBody>
      </p:sp>
      <p:pic>
        <p:nvPicPr>
          <p:cNvPr id="5"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12464" y="324552"/>
            <a:ext cx="674687"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516688" y="6216650"/>
            <a:ext cx="2170112"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normAutofit/>
          </a:bodyPr>
          <a:lstStyle>
            <a:lvl1pPr algn="l">
              <a:defRPr sz="3200" baseline="0">
                <a:solidFill>
                  <a:schemeClr val="bg1"/>
                </a:solidFill>
                <a:latin typeface="Georgia" charset="0"/>
                <a:ea typeface="Georgia" charset="0"/>
                <a:cs typeface="Georgia"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824054"/>
            <a:ext cx="8229600" cy="3962400"/>
          </a:xfrm>
        </p:spPr>
        <p:txBody>
          <a:bodyPr/>
          <a:lstStyle>
            <a:lvl1pPr marL="342900" indent="-342900">
              <a:spcBef>
                <a:spcPts val="0"/>
              </a:spcBef>
              <a:spcAft>
                <a:spcPts val="1200"/>
              </a:spcAft>
              <a:buFont typeface="Wingdings" pitchFamily="2" charset="2"/>
              <a:buChar char="§"/>
              <a:defRPr sz="2400">
                <a:solidFill>
                  <a:srgbClr val="21275B"/>
                </a:solidFill>
              </a:defRPr>
            </a:lvl1pPr>
            <a:lvl2pPr>
              <a:spcBef>
                <a:spcPts val="0"/>
              </a:spcBef>
              <a:buFont typeface="Arial" pitchFamily="34" charset="0"/>
              <a:buChar char="–"/>
              <a:defRPr sz="2000">
                <a:solidFill>
                  <a:srgbClr val="21275B"/>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4281436612"/>
      </p:ext>
    </p:extLst>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Image">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16688" y="6216650"/>
            <a:ext cx="2170112"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9584696"/>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Pull Quote">
    <p:bg>
      <p:bgPr>
        <a:solidFill>
          <a:srgbClr val="2A51A3"/>
        </a:solid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457200" y="2052626"/>
            <a:ext cx="8219256" cy="533400"/>
          </a:xfrm>
        </p:spPr>
        <p:txBody>
          <a:bodyPr/>
          <a:lstStyle>
            <a:lvl1pPr algn="ctr">
              <a:defRPr b="1" i="0" baseline="0">
                <a:solidFill>
                  <a:schemeClr val="bg1"/>
                </a:solidFill>
                <a:latin typeface="Georgia" charset="0"/>
                <a:ea typeface="Georgia" charset="0"/>
                <a:cs typeface="Georgia"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904900566"/>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 Back Pag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30989" y="2276475"/>
            <a:ext cx="1462087"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6211207"/>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6"/>
            <a:ext cx="8229600" cy="4525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7052"/>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Arial" pitchFamily="34" charset="0"/>
                <a:cs typeface="Arial" pitchFamily="34" charset="0"/>
              </a:defRPr>
            </a:lvl1pPr>
          </a:lstStyle>
          <a:p>
            <a:pPr>
              <a:defRPr/>
            </a:pPr>
            <a:fld id="{8FFFD4FD-A0BE-4C52-84BB-3331937F9EC2}" type="datetimeFigureOut">
              <a:rPr lang="en-US" altLang="en-US"/>
              <a:pPr>
                <a:defRPr/>
              </a:pPr>
              <a:t>11/1/2018</a:t>
            </a:fld>
            <a:endParaRPr lang="en-US" altLang="en-US"/>
          </a:p>
        </p:txBody>
      </p:sp>
      <p:sp>
        <p:nvSpPr>
          <p:cNvPr id="5" name="Footer Placeholder 4"/>
          <p:cNvSpPr>
            <a:spLocks noGrp="1"/>
          </p:cNvSpPr>
          <p:nvPr>
            <p:ph type="ftr" sz="quarter" idx="3"/>
          </p:nvPr>
        </p:nvSpPr>
        <p:spPr>
          <a:xfrm>
            <a:off x="3124200" y="6357052"/>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Arial" charset="0"/>
                <a:ea typeface="ＭＳ Ｐゴシック" charset="0"/>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7052"/>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defRPr>
            </a:lvl1pPr>
          </a:lstStyle>
          <a:p>
            <a:pPr>
              <a:defRPr/>
            </a:pPr>
            <a:fld id="{C5786857-CA00-4AA5-82E8-7EC5F3ABB35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Lst>
  <p:transition spd="slow">
    <p:wipe dir="d"/>
  </p:transition>
  <p:timing>
    <p:tnLst>
      <p:par>
        <p:cTn id="1" dur="indefinite" restart="never" nodeType="tmRoot"/>
      </p:par>
    </p:tnLst>
  </p:timing>
  <p:txStyles>
    <p:titleStyle>
      <a:lvl1pPr algn="ctr" defTabSz="457200" rtl="0" eaLnBrk="0" fontAlgn="base" hangingPunct="0">
        <a:spcBef>
          <a:spcPct val="0"/>
        </a:spcBef>
        <a:spcAft>
          <a:spcPct val="0"/>
        </a:spcAft>
        <a:defRPr sz="4400" b="1" kern="1200">
          <a:solidFill>
            <a:schemeClr val="bg1"/>
          </a:solidFill>
          <a:latin typeface="Arial"/>
          <a:ea typeface="ＭＳ Ｐゴシック" charset="0"/>
          <a:cs typeface="Arial"/>
        </a:defRPr>
      </a:lvl1pPr>
      <a:lvl2pPr algn="ctr" defTabSz="457200" rtl="0" eaLnBrk="0" fontAlgn="base" hangingPunct="0">
        <a:spcBef>
          <a:spcPct val="0"/>
        </a:spcBef>
        <a:spcAft>
          <a:spcPct val="0"/>
        </a:spcAft>
        <a:defRPr sz="4400" b="1">
          <a:solidFill>
            <a:schemeClr val="bg1"/>
          </a:solidFill>
          <a:latin typeface="Arial" charset="0"/>
          <a:ea typeface="ＭＳ Ｐゴシック" charset="0"/>
          <a:cs typeface="Arial" charset="0"/>
        </a:defRPr>
      </a:lvl2pPr>
      <a:lvl3pPr algn="ctr" defTabSz="457200" rtl="0" eaLnBrk="0" fontAlgn="base" hangingPunct="0">
        <a:spcBef>
          <a:spcPct val="0"/>
        </a:spcBef>
        <a:spcAft>
          <a:spcPct val="0"/>
        </a:spcAft>
        <a:defRPr sz="4400" b="1">
          <a:solidFill>
            <a:schemeClr val="bg1"/>
          </a:solidFill>
          <a:latin typeface="Arial" charset="0"/>
          <a:ea typeface="ＭＳ Ｐゴシック" charset="0"/>
          <a:cs typeface="Arial" charset="0"/>
        </a:defRPr>
      </a:lvl3pPr>
      <a:lvl4pPr algn="ctr" defTabSz="457200" rtl="0" eaLnBrk="0" fontAlgn="base" hangingPunct="0">
        <a:spcBef>
          <a:spcPct val="0"/>
        </a:spcBef>
        <a:spcAft>
          <a:spcPct val="0"/>
        </a:spcAft>
        <a:defRPr sz="4400" b="1">
          <a:solidFill>
            <a:schemeClr val="bg1"/>
          </a:solidFill>
          <a:latin typeface="Arial" charset="0"/>
          <a:ea typeface="ＭＳ Ｐゴシック" charset="0"/>
          <a:cs typeface="Arial" charset="0"/>
        </a:defRPr>
      </a:lvl4pPr>
      <a:lvl5pPr algn="ctr" defTabSz="457200" rtl="0" eaLnBrk="0" fontAlgn="base" hangingPunct="0">
        <a:spcBef>
          <a:spcPct val="0"/>
        </a:spcBef>
        <a:spcAft>
          <a:spcPct val="0"/>
        </a:spcAft>
        <a:defRPr sz="4400" b="1">
          <a:solidFill>
            <a:schemeClr val="bg1"/>
          </a:solidFill>
          <a:latin typeface="Arial" charset="0"/>
          <a:ea typeface="ＭＳ Ｐゴシック" charset="0"/>
          <a:cs typeface="Arial" charset="0"/>
        </a:defRPr>
      </a:lvl5pPr>
      <a:lvl6pPr marL="457200" algn="ctr" defTabSz="457200" rtl="0" fontAlgn="base">
        <a:spcBef>
          <a:spcPct val="0"/>
        </a:spcBef>
        <a:spcAft>
          <a:spcPct val="0"/>
        </a:spcAft>
        <a:defRPr sz="4400" b="1">
          <a:solidFill>
            <a:schemeClr val="tx1"/>
          </a:solidFill>
          <a:latin typeface="Arial" charset="0"/>
          <a:cs typeface="Arial" charset="0"/>
        </a:defRPr>
      </a:lvl6pPr>
      <a:lvl7pPr marL="914400" algn="ctr" defTabSz="457200" rtl="0" fontAlgn="base">
        <a:spcBef>
          <a:spcPct val="0"/>
        </a:spcBef>
        <a:spcAft>
          <a:spcPct val="0"/>
        </a:spcAft>
        <a:defRPr sz="4400" b="1">
          <a:solidFill>
            <a:schemeClr val="tx1"/>
          </a:solidFill>
          <a:latin typeface="Arial" charset="0"/>
          <a:cs typeface="Arial" charset="0"/>
        </a:defRPr>
      </a:lvl7pPr>
      <a:lvl8pPr marL="1371600" algn="ctr" defTabSz="457200" rtl="0" fontAlgn="base">
        <a:spcBef>
          <a:spcPct val="0"/>
        </a:spcBef>
        <a:spcAft>
          <a:spcPct val="0"/>
        </a:spcAft>
        <a:defRPr sz="4400" b="1">
          <a:solidFill>
            <a:schemeClr val="tx1"/>
          </a:solidFill>
          <a:latin typeface="Arial" charset="0"/>
          <a:cs typeface="Arial" charset="0"/>
        </a:defRPr>
      </a:lvl8pPr>
      <a:lvl9pPr marL="1828800" algn="ctr" defTabSz="457200" rtl="0" fontAlgn="base">
        <a:spcBef>
          <a:spcPct val="0"/>
        </a:spcBef>
        <a:spcAft>
          <a:spcPct val="0"/>
        </a:spcAft>
        <a:defRPr sz="4400" b="1">
          <a:solidFill>
            <a:schemeClr val="tx1"/>
          </a:solidFill>
          <a:latin typeface="Arial" charset="0"/>
          <a:cs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rgbClr val="21275B"/>
          </a:solidFill>
          <a:latin typeface="Arial"/>
          <a:ea typeface="ＭＳ Ｐゴシック" charset="0"/>
          <a:cs typeface="Arial"/>
        </a:defRPr>
      </a:lvl1pPr>
      <a:lvl2pPr marL="742950" indent="-285750" algn="l" defTabSz="457200" rtl="0" eaLnBrk="0" fontAlgn="base" hangingPunct="0">
        <a:spcBef>
          <a:spcPct val="20000"/>
        </a:spcBef>
        <a:spcAft>
          <a:spcPct val="0"/>
        </a:spcAft>
        <a:buFont typeface="Arial" charset="0"/>
        <a:buChar char="–"/>
        <a:defRPr sz="2800" kern="1200">
          <a:solidFill>
            <a:srgbClr val="21275B"/>
          </a:solidFill>
          <a:latin typeface="Arial"/>
          <a:ea typeface="Arial" charset="0"/>
          <a:cs typeface="Arial"/>
        </a:defRPr>
      </a:lvl2pPr>
      <a:lvl3pPr marL="1143000" indent="-228600" algn="l" defTabSz="457200" rtl="0" eaLnBrk="0" fontAlgn="base" hangingPunct="0">
        <a:spcBef>
          <a:spcPct val="20000"/>
        </a:spcBef>
        <a:spcAft>
          <a:spcPct val="0"/>
        </a:spcAft>
        <a:buFont typeface="Arial" charset="0"/>
        <a:buChar char="•"/>
        <a:defRPr sz="2400" kern="1200">
          <a:solidFill>
            <a:srgbClr val="21275B"/>
          </a:solidFill>
          <a:latin typeface="Arial"/>
          <a:ea typeface="Arial" charset="0"/>
          <a:cs typeface="Arial"/>
        </a:defRPr>
      </a:lvl3pPr>
      <a:lvl4pPr marL="1600200" indent="-228600" algn="l" defTabSz="457200" rtl="0" eaLnBrk="0" fontAlgn="base" hangingPunct="0">
        <a:spcBef>
          <a:spcPct val="20000"/>
        </a:spcBef>
        <a:spcAft>
          <a:spcPct val="0"/>
        </a:spcAft>
        <a:buFont typeface="Arial" charset="0"/>
        <a:buChar char="–"/>
        <a:defRPr sz="2000" kern="1200">
          <a:solidFill>
            <a:srgbClr val="21275B"/>
          </a:solidFill>
          <a:latin typeface="Arial"/>
          <a:ea typeface="Arial" charset="0"/>
          <a:cs typeface="Arial"/>
        </a:defRPr>
      </a:lvl4pPr>
      <a:lvl5pPr marL="2057400" indent="-228600" algn="l" defTabSz="457200" rtl="0" eaLnBrk="0" fontAlgn="base" hangingPunct="0">
        <a:spcBef>
          <a:spcPct val="20000"/>
        </a:spcBef>
        <a:spcAft>
          <a:spcPct val="0"/>
        </a:spcAft>
        <a:buFont typeface="Arial" charset="0"/>
        <a:buChar char="»"/>
        <a:defRPr sz="2000" kern="1200">
          <a:solidFill>
            <a:srgbClr val="21275B"/>
          </a:solidFill>
          <a:latin typeface="Arial"/>
          <a:ea typeface="Arial"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carol.bouck@fosterpark.ca"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539752" y="2608263"/>
            <a:ext cx="8064500" cy="533400"/>
          </a:xfrm>
        </p:spPr>
        <p:txBody>
          <a:bodyPr/>
          <a:lstStyle/>
          <a:p>
            <a:pPr algn="l"/>
            <a:r>
              <a:rPr lang="en-CA" altLang="en-US" smtClean="0">
                <a:latin typeface="Georgia" pitchFamily="18" charset="0"/>
                <a:ea typeface="ＭＳ Ｐゴシック" pitchFamily="34" charset="-128"/>
                <a:cs typeface="Arial" charset="0"/>
              </a:rPr>
              <a:t>Farm Insurance 101</a:t>
            </a:r>
            <a:endParaRPr lang="en-US" altLang="en-US" dirty="0" smtClean="0">
              <a:latin typeface="Georgia" pitchFamily="18" charset="0"/>
              <a:ea typeface="ＭＳ Ｐゴシック" pitchFamily="34" charset="-128"/>
              <a:cs typeface="Arial" charset="0"/>
            </a:endParaRPr>
          </a:p>
        </p:txBody>
      </p:sp>
      <p:sp>
        <p:nvSpPr>
          <p:cNvPr id="7171" name="Title 1"/>
          <p:cNvSpPr txBox="1">
            <a:spLocks/>
          </p:cNvSpPr>
          <p:nvPr/>
        </p:nvSpPr>
        <p:spPr bwMode="auto">
          <a:xfrm>
            <a:off x="446088" y="3357563"/>
            <a:ext cx="822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endParaRPr lang="en-US" altLang="en-US">
              <a:solidFill>
                <a:schemeClr val="bg1"/>
              </a:solidFill>
              <a:cs typeface="Arial" charset="0"/>
            </a:endParaRPr>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Employment Issues</a:t>
            </a:r>
            <a:br>
              <a:rPr lang="en-CA" dirty="0" smtClean="0"/>
            </a:br>
            <a:endParaRPr lang="en-CA" dirty="0"/>
          </a:p>
        </p:txBody>
      </p:sp>
      <p:sp>
        <p:nvSpPr>
          <p:cNvPr id="3" name="Content Placeholder 2"/>
          <p:cNvSpPr>
            <a:spLocks noGrp="1"/>
          </p:cNvSpPr>
          <p:nvPr>
            <p:ph idx="1"/>
          </p:nvPr>
        </p:nvSpPr>
        <p:spPr/>
        <p:txBody>
          <a:bodyPr/>
          <a:lstStyle/>
          <a:p>
            <a:r>
              <a:rPr lang="en-CA" sz="2000" b="1" i="1" u="sng" dirty="0" smtClean="0"/>
              <a:t>Foreign Workers</a:t>
            </a:r>
            <a:r>
              <a:rPr lang="en-CA" b="1" dirty="0" smtClean="0"/>
              <a:t> </a:t>
            </a:r>
          </a:p>
          <a:p>
            <a:r>
              <a:rPr lang="en-CA" sz="1400" dirty="0" smtClean="0"/>
              <a:t>Do you employ foreign workers?  Have they been trained properly?  Are there language barriers?  Do they have an International License?</a:t>
            </a:r>
          </a:p>
          <a:p>
            <a:r>
              <a:rPr lang="en-CA" sz="2000" b="1" i="1" u="sng" dirty="0" smtClean="0"/>
              <a:t>Employee Benefits</a:t>
            </a:r>
          </a:p>
          <a:p>
            <a:r>
              <a:rPr lang="en-CA" sz="1400" dirty="0" smtClean="0"/>
              <a:t>Do you provide benefits and workers compensation?</a:t>
            </a:r>
          </a:p>
          <a:p>
            <a:r>
              <a:rPr lang="en-CA" sz="1400" dirty="0" smtClean="0"/>
              <a:t>Bill C6</a:t>
            </a:r>
          </a:p>
          <a:p>
            <a:r>
              <a:rPr lang="en-CA" sz="1400" dirty="0" smtClean="0"/>
              <a:t>How is your benefit program managed?</a:t>
            </a:r>
          </a:p>
          <a:p>
            <a:r>
              <a:rPr lang="en-CA" sz="1400" dirty="0" smtClean="0"/>
              <a:t>How do you secure your employees information?</a:t>
            </a:r>
          </a:p>
          <a:p>
            <a:endParaRPr lang="en-CA" dirty="0"/>
          </a:p>
        </p:txBody>
      </p:sp>
    </p:spTree>
    <p:extLst>
      <p:ext uri="{BB962C8B-B14F-4D97-AF65-F5344CB8AC3E}">
        <p14:creationId xmlns:p14="http://schemas.microsoft.com/office/powerpoint/2010/main" val="1543034132"/>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Emerging Issues</a:t>
            </a:r>
            <a:endParaRPr lang="en-CA" dirty="0"/>
          </a:p>
        </p:txBody>
      </p:sp>
      <p:sp>
        <p:nvSpPr>
          <p:cNvPr id="3" name="Content Placeholder 2"/>
          <p:cNvSpPr>
            <a:spLocks noGrp="1"/>
          </p:cNvSpPr>
          <p:nvPr>
            <p:ph idx="1"/>
          </p:nvPr>
        </p:nvSpPr>
        <p:spPr/>
        <p:txBody>
          <a:bodyPr/>
          <a:lstStyle/>
          <a:p>
            <a:r>
              <a:rPr lang="en-CA" sz="2000" b="1" i="1" u="sng" dirty="0" smtClean="0"/>
              <a:t>Cyber Liability </a:t>
            </a:r>
          </a:p>
          <a:p>
            <a:r>
              <a:rPr lang="en-CA" sz="1400" dirty="0" smtClean="0"/>
              <a:t>Everyone is at risk from Cyber Liability threats.  It is extremely important to safeguard all areas pertaining to Cyber, Insurance coverage is one avenue to protect against these exposures</a:t>
            </a:r>
          </a:p>
          <a:p>
            <a:r>
              <a:rPr lang="en-CA" sz="2000" b="1" i="1" u="sng" dirty="0" smtClean="0"/>
              <a:t>Employment Practices Liability</a:t>
            </a:r>
          </a:p>
          <a:p>
            <a:r>
              <a:rPr lang="en-CA" sz="1400" dirty="0" smtClean="0"/>
              <a:t>These are claims arising from sexual harassment, wrongful dismissal etc.  The Me Too Movement is fueling the rapid rise of claims in this area.  It is essential that you look at how to protect your organization from these types of claims</a:t>
            </a:r>
          </a:p>
          <a:p>
            <a:r>
              <a:rPr lang="en-CA" sz="2000" b="1" i="1" u="sng" dirty="0" smtClean="0"/>
              <a:t>Pollution Liability</a:t>
            </a:r>
          </a:p>
          <a:p>
            <a:r>
              <a:rPr lang="en-CA" sz="1400" dirty="0" smtClean="0"/>
              <a:t>If farming operations carry the cover it is most often in a very limited form.  Consideration should be made to look at broader forms of coverage</a:t>
            </a:r>
          </a:p>
          <a:p>
            <a:endParaRPr lang="en-CA" sz="2000" dirty="0"/>
          </a:p>
        </p:txBody>
      </p:sp>
    </p:spTree>
    <p:extLst>
      <p:ext uri="{BB962C8B-B14F-4D97-AF65-F5344CB8AC3E}">
        <p14:creationId xmlns:p14="http://schemas.microsoft.com/office/powerpoint/2010/main" val="4039100069"/>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Emerging Risks - Continued</a:t>
            </a:r>
            <a:endParaRPr lang="en-CA" dirty="0"/>
          </a:p>
        </p:txBody>
      </p:sp>
      <p:sp>
        <p:nvSpPr>
          <p:cNvPr id="3" name="Content Placeholder 2"/>
          <p:cNvSpPr>
            <a:spLocks noGrp="1"/>
          </p:cNvSpPr>
          <p:nvPr>
            <p:ph idx="1"/>
          </p:nvPr>
        </p:nvSpPr>
        <p:spPr/>
        <p:txBody>
          <a:bodyPr/>
          <a:lstStyle/>
          <a:p>
            <a:r>
              <a:rPr lang="en-CA" sz="2000" b="1" i="1" u="sng" dirty="0" smtClean="0"/>
              <a:t>Drones</a:t>
            </a:r>
          </a:p>
          <a:p>
            <a:r>
              <a:rPr lang="en-CA" sz="1400" dirty="0" smtClean="0"/>
              <a:t>New technology means new regulations.  Regulations are not only being developed for commercial users but recreational users as well</a:t>
            </a:r>
          </a:p>
          <a:p>
            <a:r>
              <a:rPr lang="en-CA" sz="2000" b="1" i="1" u="sng" dirty="0" smtClean="0"/>
              <a:t>Production Machinery (Robotics)</a:t>
            </a:r>
          </a:p>
          <a:p>
            <a:r>
              <a:rPr lang="en-CA" sz="1400" dirty="0" smtClean="0"/>
              <a:t>As equipment becomes more and more automated, there become concerns with failure and repair of such equipment. Has your insurance program incorporated the changes? </a:t>
            </a:r>
          </a:p>
          <a:p>
            <a:r>
              <a:rPr lang="en-CA" sz="2000" b="1" i="1" u="sng" dirty="0" smtClean="0"/>
              <a:t>Employee Dishonesty/Crime </a:t>
            </a:r>
          </a:p>
          <a:p>
            <a:r>
              <a:rPr lang="en-CA" sz="1400" dirty="0" smtClean="0"/>
              <a:t>Employee theft is one of the leading causes of loss in insurance.  As farming operations increase in size and add employees the threat of this type of loss will increase</a:t>
            </a:r>
          </a:p>
        </p:txBody>
      </p:sp>
    </p:spTree>
    <p:extLst>
      <p:ext uri="{BB962C8B-B14F-4D97-AF65-F5344CB8AC3E}">
        <p14:creationId xmlns:p14="http://schemas.microsoft.com/office/powerpoint/2010/main" val="190635855"/>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 &amp; C Insurance Considerations</a:t>
            </a:r>
            <a:endParaRPr lang="en-CA" dirty="0"/>
          </a:p>
        </p:txBody>
      </p:sp>
      <p:sp>
        <p:nvSpPr>
          <p:cNvPr id="3" name="Content Placeholder 2"/>
          <p:cNvSpPr>
            <a:spLocks noGrp="1"/>
          </p:cNvSpPr>
          <p:nvPr>
            <p:ph idx="1"/>
          </p:nvPr>
        </p:nvSpPr>
        <p:spPr/>
        <p:txBody>
          <a:bodyPr/>
          <a:lstStyle/>
          <a:p>
            <a:r>
              <a:rPr lang="en-CA" sz="2000" b="1" i="1" u="sng" dirty="0" smtClean="0"/>
              <a:t>Meetings with your Representative</a:t>
            </a:r>
          </a:p>
          <a:p>
            <a:r>
              <a:rPr lang="en-CA" sz="1400" dirty="0" smtClean="0"/>
              <a:t>You should meet with your representative on at least a yearly basis.  Your operations, inventory and assets are all subject to change year over year and it is a great risk management practice to meet at a minimum annually to review your program.</a:t>
            </a:r>
          </a:p>
          <a:p>
            <a:r>
              <a:rPr lang="en-CA" sz="2000" b="1" i="1" u="sng" dirty="0" smtClean="0"/>
              <a:t>Building Appraisal</a:t>
            </a:r>
            <a:r>
              <a:rPr lang="en-CA" sz="2000" b="1" dirty="0" smtClean="0"/>
              <a:t> </a:t>
            </a:r>
            <a:r>
              <a:rPr lang="en-CA" sz="2000" b="1" i="1" u="sng" dirty="0" smtClean="0"/>
              <a:t>/Loss Control</a:t>
            </a:r>
          </a:p>
          <a:p>
            <a:r>
              <a:rPr lang="en-CA" sz="1400" dirty="0" smtClean="0"/>
              <a:t>This is a great consideration to have a professional appraisal on file.  Once this completed you have the best defense against an insurer to ensure that in the event of a claim they would have limited ability to charge a coinsurance penalty.</a:t>
            </a:r>
            <a:r>
              <a:rPr lang="en-CA" sz="2000" dirty="0" smtClean="0"/>
              <a:t> </a:t>
            </a:r>
            <a:r>
              <a:rPr lang="en-CA" sz="1400" dirty="0" smtClean="0"/>
              <a:t>Loss control inspections provided by the insurer are also a great way to identify any potential hazards that may lead to a claim.  When was the last time you had one done.</a:t>
            </a:r>
          </a:p>
          <a:p>
            <a:r>
              <a:rPr lang="en-CA" sz="2000" b="1" i="1" u="sng" dirty="0" smtClean="0"/>
              <a:t>Agility Recovery/Disaster Planning/Claims</a:t>
            </a:r>
          </a:p>
          <a:p>
            <a:r>
              <a:rPr lang="en-CA" sz="1400" dirty="0" smtClean="0"/>
              <a:t>What plans do you have in place to get your business up and running after a loss?</a:t>
            </a:r>
          </a:p>
          <a:p>
            <a:endParaRPr lang="en-CA" sz="2000" dirty="0" smtClean="0"/>
          </a:p>
          <a:p>
            <a:endParaRPr lang="en-CA" sz="2000" b="1" i="1" u="sng" dirty="0"/>
          </a:p>
        </p:txBody>
      </p:sp>
    </p:spTree>
    <p:extLst>
      <p:ext uri="{BB962C8B-B14F-4D97-AF65-F5344CB8AC3E}">
        <p14:creationId xmlns:p14="http://schemas.microsoft.com/office/powerpoint/2010/main" val="2721189037"/>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CA" altLang="en-US" dirty="0" smtClean="0">
                <a:latin typeface="Georgia" pitchFamily="18" charset="0"/>
                <a:ea typeface="ＭＳ Ｐゴシック" pitchFamily="34" charset="-128"/>
                <a:cs typeface="Arial" charset="0"/>
              </a:rPr>
              <a:t>Other Considerations</a:t>
            </a:r>
            <a:br>
              <a:rPr lang="en-CA" altLang="en-US" dirty="0" smtClean="0">
                <a:latin typeface="Georgia" pitchFamily="18" charset="0"/>
                <a:ea typeface="ＭＳ Ｐゴシック" pitchFamily="34" charset="-128"/>
                <a:cs typeface="Arial" charset="0"/>
              </a:rPr>
            </a:br>
            <a:endParaRPr lang="en-CA" altLang="en-US" dirty="0" smtClean="0">
              <a:latin typeface="Georgia" pitchFamily="18" charset="0"/>
              <a:ea typeface="ＭＳ Ｐゴシック" pitchFamily="34" charset="-128"/>
              <a:cs typeface="Arial" charset="0"/>
            </a:endParaRPr>
          </a:p>
        </p:txBody>
      </p:sp>
      <p:sp>
        <p:nvSpPr>
          <p:cNvPr id="24579" name="Content Placeholder 2"/>
          <p:cNvSpPr>
            <a:spLocks noGrp="1"/>
          </p:cNvSpPr>
          <p:nvPr>
            <p:ph idx="1"/>
          </p:nvPr>
        </p:nvSpPr>
        <p:spPr>
          <a:xfrm>
            <a:off x="457200" y="1824038"/>
            <a:ext cx="8229600" cy="3962400"/>
          </a:xfrm>
        </p:spPr>
        <p:txBody>
          <a:bodyPr/>
          <a:lstStyle/>
          <a:p>
            <a:pPr>
              <a:spcBef>
                <a:spcPct val="0"/>
              </a:spcBef>
            </a:pPr>
            <a:r>
              <a:rPr lang="en-CA" altLang="en-US" sz="2000" b="1" i="1" u="sng" dirty="0" smtClean="0">
                <a:latin typeface="Arial" charset="0"/>
                <a:ea typeface="ＭＳ Ｐゴシック" pitchFamily="34" charset="-128"/>
                <a:cs typeface="Arial" charset="0"/>
              </a:rPr>
              <a:t>Loss Control and Risk Management</a:t>
            </a:r>
          </a:p>
          <a:p>
            <a:pPr>
              <a:spcBef>
                <a:spcPct val="0"/>
              </a:spcBef>
            </a:pPr>
            <a:r>
              <a:rPr lang="en-CA" altLang="en-US" sz="1400" dirty="0" smtClean="0">
                <a:latin typeface="Arial" charset="0"/>
                <a:ea typeface="ＭＳ Ｐゴシック" pitchFamily="34" charset="-128"/>
                <a:cs typeface="Arial" charset="0"/>
              </a:rPr>
              <a:t>What checks do you have in place to prevent a loss?</a:t>
            </a:r>
          </a:p>
          <a:p>
            <a:pPr>
              <a:spcBef>
                <a:spcPct val="0"/>
              </a:spcBef>
            </a:pPr>
            <a:r>
              <a:rPr lang="en-CA" altLang="en-US" sz="1400" dirty="0" smtClean="0">
                <a:latin typeface="Arial" charset="0"/>
                <a:ea typeface="ＭＳ Ｐゴシック" pitchFamily="34" charset="-128"/>
                <a:cs typeface="Arial" charset="0"/>
              </a:rPr>
              <a:t>Mandatory Training</a:t>
            </a:r>
          </a:p>
          <a:p>
            <a:pPr>
              <a:spcBef>
                <a:spcPct val="0"/>
              </a:spcBef>
            </a:pPr>
            <a:r>
              <a:rPr lang="en-CA" altLang="en-US" sz="1400" dirty="0" smtClean="0">
                <a:latin typeface="Arial" charset="0"/>
                <a:ea typeface="ＭＳ Ｐゴシック" pitchFamily="34" charset="-128"/>
                <a:cs typeface="Arial" charset="0"/>
              </a:rPr>
              <a:t>Safety Manuals</a:t>
            </a:r>
          </a:p>
          <a:p>
            <a:pPr>
              <a:spcBef>
                <a:spcPct val="0"/>
              </a:spcBef>
            </a:pPr>
            <a:r>
              <a:rPr lang="en-CA" altLang="en-US" sz="1400" dirty="0" smtClean="0">
                <a:latin typeface="Arial" charset="0"/>
                <a:ea typeface="ＭＳ Ｐゴシック" pitchFamily="34" charset="-128"/>
                <a:cs typeface="Arial" charset="0"/>
              </a:rPr>
              <a:t>Property inspections</a:t>
            </a:r>
          </a:p>
          <a:p>
            <a:pPr>
              <a:spcBef>
                <a:spcPct val="0"/>
              </a:spcBef>
            </a:pPr>
            <a:r>
              <a:rPr lang="en-CA" altLang="en-US" sz="2000" b="1" i="1" u="sng" dirty="0" smtClean="0">
                <a:latin typeface="Arial" charset="0"/>
                <a:ea typeface="ＭＳ Ｐゴシック" pitchFamily="34" charset="-128"/>
                <a:cs typeface="Arial" charset="0"/>
              </a:rPr>
              <a:t>Growth</a:t>
            </a:r>
          </a:p>
          <a:p>
            <a:pPr>
              <a:spcBef>
                <a:spcPct val="0"/>
              </a:spcBef>
            </a:pPr>
            <a:r>
              <a:rPr lang="en-CA" altLang="en-US" sz="1400" dirty="0" smtClean="0">
                <a:latin typeface="Arial" charset="0"/>
                <a:ea typeface="ＭＳ Ｐゴシック" pitchFamily="34" charset="-128"/>
                <a:cs typeface="Arial" charset="0"/>
              </a:rPr>
              <a:t>Is your farm prepared for growth?</a:t>
            </a:r>
          </a:p>
          <a:p>
            <a:pPr>
              <a:spcBef>
                <a:spcPct val="0"/>
              </a:spcBef>
            </a:pPr>
            <a:r>
              <a:rPr lang="en-CA" altLang="en-US" sz="1400" dirty="0" smtClean="0">
                <a:latin typeface="Arial" charset="0"/>
                <a:ea typeface="ＭＳ Ｐゴシック" pitchFamily="34" charset="-128"/>
                <a:cs typeface="Arial" charset="0"/>
              </a:rPr>
              <a:t>Do you have strategic partnerships in place? (Accountant, Lawyer, Bank, Insurance Broker)</a:t>
            </a:r>
          </a:p>
          <a:p>
            <a:pPr>
              <a:spcBef>
                <a:spcPct val="0"/>
              </a:spcBef>
            </a:pPr>
            <a:endParaRPr lang="en-CA" altLang="en-US" sz="1400" dirty="0" smtClean="0">
              <a:latin typeface="Arial" charset="0"/>
              <a:ea typeface="ＭＳ Ｐゴシック" pitchFamily="34" charset="-128"/>
              <a:cs typeface="Arial" charset="0"/>
            </a:endParaRPr>
          </a:p>
          <a:p>
            <a:pPr>
              <a:spcBef>
                <a:spcPct val="0"/>
              </a:spcBef>
            </a:pPr>
            <a:endParaRPr lang="en-CA" altLang="en-US" sz="2000" i="1" u="sng" dirty="0" smtClean="0">
              <a:latin typeface="Arial" charset="0"/>
              <a:ea typeface="ＭＳ Ｐゴシック" pitchFamily="34" charset="-128"/>
              <a:cs typeface="Arial" charset="0"/>
            </a:endParaRPr>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CA" altLang="en-US" dirty="0" smtClean="0">
                <a:latin typeface="Georgia" pitchFamily="18" charset="0"/>
                <a:ea typeface="ＭＳ Ｐゴシック" pitchFamily="34" charset="-128"/>
                <a:cs typeface="Arial" charset="0"/>
              </a:rPr>
              <a:t> Other Considerations Continued</a:t>
            </a:r>
          </a:p>
        </p:txBody>
      </p:sp>
      <p:sp>
        <p:nvSpPr>
          <p:cNvPr id="29699" name="Content Placeholder 2"/>
          <p:cNvSpPr>
            <a:spLocks noGrp="1"/>
          </p:cNvSpPr>
          <p:nvPr>
            <p:ph idx="1"/>
          </p:nvPr>
        </p:nvSpPr>
        <p:spPr>
          <a:xfrm>
            <a:off x="457200" y="1824038"/>
            <a:ext cx="8229600" cy="3962400"/>
          </a:xfrm>
        </p:spPr>
        <p:txBody>
          <a:bodyPr/>
          <a:lstStyle/>
          <a:p>
            <a:pPr>
              <a:spcBef>
                <a:spcPct val="0"/>
              </a:spcBef>
              <a:defRPr/>
            </a:pPr>
            <a:r>
              <a:rPr lang="en-CA" altLang="en-US" sz="2000" b="1" i="1" u="sng" dirty="0" smtClean="0">
                <a:latin typeface="Arial" charset="0"/>
                <a:ea typeface="ＭＳ Ｐゴシック" pitchFamily="34" charset="-128"/>
                <a:cs typeface="Arial" charset="0"/>
              </a:rPr>
              <a:t>Incorporation</a:t>
            </a:r>
          </a:p>
          <a:p>
            <a:pPr>
              <a:spcBef>
                <a:spcPct val="0"/>
              </a:spcBef>
              <a:defRPr/>
            </a:pPr>
            <a:r>
              <a:rPr lang="en-CA" altLang="en-US" sz="1400" dirty="0" smtClean="0">
                <a:latin typeface="Arial" charset="0"/>
                <a:ea typeface="ＭＳ Ｐゴシック" pitchFamily="34" charset="-128"/>
                <a:cs typeface="Arial" charset="0"/>
              </a:rPr>
              <a:t>Are you incorporated and if not are you aware of the benefits of incorporation (</a:t>
            </a:r>
            <a:r>
              <a:rPr lang="en-CA" altLang="en-US" sz="1400" dirty="0" err="1" smtClean="0">
                <a:latin typeface="Arial" charset="0"/>
                <a:ea typeface="ＭＳ Ｐゴシック" pitchFamily="34" charset="-128"/>
                <a:cs typeface="Arial" charset="0"/>
              </a:rPr>
              <a:t>ie</a:t>
            </a:r>
            <a:r>
              <a:rPr lang="en-CA" altLang="en-US" sz="1400" dirty="0" smtClean="0">
                <a:latin typeface="Arial" charset="0"/>
                <a:ea typeface="ＭＳ Ｐゴシック" pitchFamily="34" charset="-128"/>
                <a:cs typeface="Arial" charset="0"/>
              </a:rPr>
              <a:t>: liability, taxation, capital, credibility, business name protection)</a:t>
            </a:r>
          </a:p>
          <a:p>
            <a:pPr>
              <a:spcBef>
                <a:spcPct val="0"/>
              </a:spcBef>
              <a:defRPr/>
            </a:pPr>
            <a:r>
              <a:rPr lang="en-CA" altLang="en-US" sz="2000" b="1" i="1" u="sng" dirty="0" smtClean="0">
                <a:latin typeface="Arial" charset="0"/>
                <a:ea typeface="ＭＳ Ｐゴシック" pitchFamily="34" charset="-128"/>
                <a:cs typeface="Arial" charset="0"/>
              </a:rPr>
              <a:t>Succession Planning</a:t>
            </a:r>
          </a:p>
          <a:p>
            <a:pPr>
              <a:spcBef>
                <a:spcPct val="0"/>
              </a:spcBef>
              <a:defRPr/>
            </a:pPr>
            <a:r>
              <a:rPr lang="en-CA" altLang="en-US" sz="1400" dirty="0" smtClean="0">
                <a:latin typeface="Arial" charset="0"/>
                <a:ea typeface="ＭＳ Ｐゴシック" pitchFamily="34" charset="-128"/>
                <a:cs typeface="Arial" charset="0"/>
              </a:rPr>
              <a:t>Do you have a plan in place?</a:t>
            </a:r>
          </a:p>
          <a:p>
            <a:pPr>
              <a:spcBef>
                <a:spcPct val="0"/>
              </a:spcBef>
              <a:defRPr/>
            </a:pPr>
            <a:r>
              <a:rPr lang="en-CA" altLang="en-US" sz="1400" dirty="0" smtClean="0">
                <a:latin typeface="Arial" charset="0"/>
                <a:ea typeface="ＭＳ Ｐゴシック" pitchFamily="34" charset="-128"/>
                <a:cs typeface="Arial" charset="0"/>
              </a:rPr>
              <a:t>What if the </a:t>
            </a:r>
            <a:r>
              <a:rPr lang="en-CA" altLang="en-US" sz="1400" dirty="0" err="1" smtClean="0">
                <a:latin typeface="Arial" charset="0"/>
                <a:ea typeface="ＭＳ Ｐゴシック" pitchFamily="34" charset="-128"/>
                <a:cs typeface="Arial" charset="0"/>
              </a:rPr>
              <a:t>unforseen</a:t>
            </a:r>
            <a:r>
              <a:rPr lang="en-CA" altLang="en-US" sz="1400" dirty="0" smtClean="0">
                <a:latin typeface="Arial" charset="0"/>
                <a:ea typeface="ＭＳ Ｐゴシック" pitchFamily="34" charset="-128"/>
                <a:cs typeface="Arial" charset="0"/>
              </a:rPr>
              <a:t> happened? What would you do?  Most family farm do not pass to the next generation without a proper succession plan in place?</a:t>
            </a:r>
          </a:p>
          <a:p>
            <a:pPr>
              <a:spcBef>
                <a:spcPct val="0"/>
              </a:spcBef>
              <a:defRPr/>
            </a:pPr>
            <a:r>
              <a:rPr lang="en-CA" altLang="en-US" sz="1400" dirty="0" smtClean="0">
                <a:latin typeface="Arial" charset="0"/>
                <a:ea typeface="ＭＳ Ｐゴシック" pitchFamily="34" charset="-128"/>
                <a:cs typeface="Arial" charset="0"/>
              </a:rPr>
              <a:t>Main reason: TAXMAN</a:t>
            </a:r>
            <a:r>
              <a:rPr lang="en-CA" altLang="en-US" dirty="0" smtClean="0">
                <a:latin typeface="Arial" charset="0"/>
                <a:ea typeface="ＭＳ Ｐゴシック" pitchFamily="34" charset="-128"/>
                <a:cs typeface="Arial" charset="0"/>
              </a:rPr>
              <a:t>	</a:t>
            </a:r>
          </a:p>
        </p:txBody>
      </p:sp>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Conclusion</a:t>
            </a:r>
            <a:endParaRPr lang="en-CA" dirty="0"/>
          </a:p>
        </p:txBody>
      </p:sp>
      <p:sp>
        <p:nvSpPr>
          <p:cNvPr id="3" name="Content Placeholder 2"/>
          <p:cNvSpPr>
            <a:spLocks noGrp="1"/>
          </p:cNvSpPr>
          <p:nvPr>
            <p:ph idx="1"/>
          </p:nvPr>
        </p:nvSpPr>
        <p:spPr/>
        <p:txBody>
          <a:bodyPr/>
          <a:lstStyle/>
          <a:p>
            <a:r>
              <a:rPr lang="en-CA" sz="1800" dirty="0" smtClean="0"/>
              <a:t>Many areas to consider</a:t>
            </a:r>
          </a:p>
          <a:p>
            <a:r>
              <a:rPr lang="en-CA" sz="1800" dirty="0" smtClean="0"/>
              <a:t>Strategic partners and a plan are the best way to effectively manage your business</a:t>
            </a:r>
          </a:p>
          <a:p>
            <a:r>
              <a:rPr lang="en-CA" sz="1800" dirty="0" smtClean="0"/>
              <a:t>Foster Park has put the resources in place to ensure that we can be one of your effective partners</a:t>
            </a:r>
          </a:p>
          <a:p>
            <a:endParaRPr lang="en-CA" sz="1800" dirty="0"/>
          </a:p>
          <a:p>
            <a:pPr algn="ctr"/>
            <a:r>
              <a:rPr lang="en-CA" sz="1800" dirty="0" smtClean="0"/>
              <a:t>QUESTIONS?????</a:t>
            </a:r>
            <a:endParaRPr lang="en-CA" dirty="0"/>
          </a:p>
        </p:txBody>
      </p:sp>
    </p:spTree>
    <p:extLst>
      <p:ext uri="{BB962C8B-B14F-4D97-AF65-F5344CB8AC3E}">
        <p14:creationId xmlns:p14="http://schemas.microsoft.com/office/powerpoint/2010/main" val="1274313939"/>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1"/>
          <p:cNvSpPr txBox="1">
            <a:spLocks noChangeArrowheads="1"/>
          </p:cNvSpPr>
          <p:nvPr/>
        </p:nvSpPr>
        <p:spPr bwMode="auto">
          <a:xfrm>
            <a:off x="1403350" y="4292600"/>
            <a:ext cx="64087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ltLang="en-US" sz="1600" dirty="0" smtClean="0">
                <a:solidFill>
                  <a:schemeClr val="bg1"/>
                </a:solidFill>
                <a:cs typeface="Arial" charset="0"/>
              </a:rPr>
              <a:t>Carol Bouck, Account Executive</a:t>
            </a:r>
          </a:p>
          <a:p>
            <a:pPr algn="ctr" eaLnBrk="1" hangingPunct="1"/>
            <a:r>
              <a:rPr lang="en-US" altLang="en-US" sz="1600" dirty="0" smtClean="0">
                <a:solidFill>
                  <a:schemeClr val="bg1"/>
                </a:solidFill>
                <a:cs typeface="Arial" charset="0"/>
              </a:rPr>
              <a:t> </a:t>
            </a:r>
            <a:r>
              <a:rPr lang="en-US" altLang="en-US" sz="1600" dirty="0" smtClean="0">
                <a:solidFill>
                  <a:schemeClr val="bg1"/>
                </a:solidFill>
                <a:cs typeface="Arial" charset="0"/>
                <a:hlinkClick r:id="rId2"/>
              </a:rPr>
              <a:t>carol.bouck@fosterpark.ca</a:t>
            </a:r>
            <a:endParaRPr lang="en-US" altLang="en-US" sz="1600" dirty="0" smtClean="0">
              <a:solidFill>
                <a:schemeClr val="bg1"/>
              </a:solidFill>
              <a:cs typeface="Arial" charset="0"/>
            </a:endParaRPr>
          </a:p>
          <a:p>
            <a:pPr algn="ctr" eaLnBrk="1" hangingPunct="1"/>
            <a:r>
              <a:rPr lang="en-US" altLang="en-US" sz="1600" dirty="0" smtClean="0">
                <a:solidFill>
                  <a:schemeClr val="bg1"/>
                </a:solidFill>
                <a:cs typeface="Arial" charset="0"/>
              </a:rPr>
              <a:t>780-930-5768 </a:t>
            </a:r>
            <a:r>
              <a:rPr lang="en-US" altLang="en-US" sz="1600" b="1" dirty="0">
                <a:solidFill>
                  <a:srgbClr val="2A51A3"/>
                </a:solidFill>
                <a:cs typeface="Arial" charset="0"/>
              </a:rPr>
              <a:t>| </a:t>
            </a:r>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idx="1"/>
          </p:nvPr>
        </p:nvSpPr>
        <p:spPr/>
        <p:txBody>
          <a:bodyPr/>
          <a:lstStyle/>
          <a:p>
            <a:r>
              <a:rPr lang="en-CA" dirty="0" smtClean="0"/>
              <a:t>Carol Bouck – Agriculture/Farm Specialist</a:t>
            </a:r>
          </a:p>
          <a:p>
            <a:r>
              <a:rPr lang="en-CA" dirty="0" smtClean="0"/>
              <a:t>Background – Grew up on a mixed cattle and hay farm in interior BC</a:t>
            </a:r>
          </a:p>
          <a:p>
            <a:r>
              <a:rPr lang="en-CA" dirty="0" smtClean="0"/>
              <a:t>Started working in insurance field in 1988 and have always had a focus on the Agriculture Sector</a:t>
            </a:r>
          </a:p>
          <a:p>
            <a:r>
              <a:rPr lang="en-CA" dirty="0" smtClean="0"/>
              <a:t>Now work with Foster Park Brokers and we do business a bit differently when it comes to this sector</a:t>
            </a:r>
          </a:p>
          <a:p>
            <a:r>
              <a:rPr lang="en-CA" dirty="0" smtClean="0"/>
              <a:t>This presentation will focus on “what to look for in a </a:t>
            </a:r>
            <a:r>
              <a:rPr lang="en-CA" smtClean="0"/>
              <a:t>complete program”</a:t>
            </a:r>
            <a:endParaRPr lang="en-CA" dirty="0"/>
          </a:p>
        </p:txBody>
      </p:sp>
    </p:spTree>
    <p:extLst>
      <p:ext uri="{BB962C8B-B14F-4D97-AF65-F5344CB8AC3E}">
        <p14:creationId xmlns:p14="http://schemas.microsoft.com/office/powerpoint/2010/main" val="1763395919"/>
      </p:ext>
    </p:ext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198438"/>
            <a:ext cx="8229600" cy="1143000"/>
          </a:xfrm>
        </p:spPr>
        <p:txBody>
          <a:bodyPr/>
          <a:lstStyle/>
          <a:p>
            <a:r>
              <a:rPr lang="en-CA" altLang="en-US" dirty="0" smtClean="0">
                <a:latin typeface="Georgia" pitchFamily="18" charset="0"/>
                <a:ea typeface="ＭＳ Ｐゴシック" pitchFamily="34" charset="-128"/>
                <a:cs typeface="Arial" charset="0"/>
              </a:rPr>
              <a:t>Property</a:t>
            </a:r>
          </a:p>
        </p:txBody>
      </p:sp>
      <p:sp>
        <p:nvSpPr>
          <p:cNvPr id="11267" name="Content Placeholder 2"/>
          <p:cNvSpPr>
            <a:spLocks noGrp="1"/>
          </p:cNvSpPr>
          <p:nvPr>
            <p:ph idx="1"/>
          </p:nvPr>
        </p:nvSpPr>
        <p:spPr>
          <a:xfrm>
            <a:off x="457202" y="1824038"/>
            <a:ext cx="5705475" cy="3962400"/>
          </a:xfrm>
        </p:spPr>
        <p:txBody>
          <a:bodyPr/>
          <a:lstStyle/>
          <a:p>
            <a:pPr>
              <a:spcBef>
                <a:spcPct val="0"/>
              </a:spcBef>
            </a:pPr>
            <a:r>
              <a:rPr lang="en-CA" altLang="en-US" sz="2000" b="1" i="1" u="sng" dirty="0">
                <a:latin typeface="Arial" charset="0"/>
                <a:ea typeface="ＭＳ Ｐゴシック" pitchFamily="34" charset="-128"/>
                <a:cs typeface="Arial" charset="0"/>
              </a:rPr>
              <a:t>Loss of Income</a:t>
            </a:r>
          </a:p>
          <a:p>
            <a:pPr>
              <a:spcBef>
                <a:spcPct val="0"/>
              </a:spcBef>
            </a:pPr>
            <a:r>
              <a:rPr lang="en-CA" altLang="en-US" sz="2000" dirty="0">
                <a:latin typeface="Arial" charset="0"/>
                <a:ea typeface="ＭＳ Ｐゴシック" pitchFamily="34" charset="-128"/>
                <a:cs typeface="Arial" charset="0"/>
              </a:rPr>
              <a:t>Do you know what your exposure actually is?</a:t>
            </a:r>
          </a:p>
          <a:p>
            <a:pPr>
              <a:spcBef>
                <a:spcPct val="0"/>
              </a:spcBef>
            </a:pPr>
            <a:r>
              <a:rPr lang="en-CA" altLang="en-US" sz="2000" dirty="0">
                <a:latin typeface="Arial" charset="0"/>
                <a:ea typeface="ＭＳ Ｐゴシック" pitchFamily="34" charset="-128"/>
                <a:cs typeface="Arial" charset="0"/>
              </a:rPr>
              <a:t>How long would it take you to recover if you suffered a catastrophic loss?</a:t>
            </a:r>
          </a:p>
          <a:p>
            <a:pPr>
              <a:spcBef>
                <a:spcPct val="0"/>
              </a:spcBef>
            </a:pPr>
            <a:r>
              <a:rPr lang="en-CA" altLang="en-US" sz="2000" dirty="0">
                <a:latin typeface="Arial" charset="0"/>
                <a:ea typeface="ＭＳ Ｐゴシック" pitchFamily="34" charset="-128"/>
                <a:cs typeface="Arial" charset="0"/>
              </a:rPr>
              <a:t>Do you have Margin Insurance?</a:t>
            </a:r>
          </a:p>
          <a:p>
            <a:pPr>
              <a:spcBef>
                <a:spcPct val="0"/>
              </a:spcBef>
            </a:pPr>
            <a:r>
              <a:rPr lang="en-CA" altLang="en-US" sz="2000" b="1" i="1" u="sng" dirty="0" smtClean="0">
                <a:latin typeface="Arial" charset="0"/>
                <a:ea typeface="ＭＳ Ｐゴシック" pitchFamily="34" charset="-128"/>
                <a:cs typeface="Arial" charset="0"/>
              </a:rPr>
              <a:t>Insuring </a:t>
            </a:r>
            <a:r>
              <a:rPr lang="en-CA" altLang="en-US" sz="2000" b="1" i="1" u="sng" dirty="0" smtClean="0">
                <a:latin typeface="Arial" charset="0"/>
                <a:ea typeface="ＭＳ Ｐゴシック" pitchFamily="34" charset="-128"/>
                <a:cs typeface="Arial" charset="0"/>
              </a:rPr>
              <a:t>to Value</a:t>
            </a:r>
          </a:p>
          <a:p>
            <a:pPr>
              <a:spcBef>
                <a:spcPct val="0"/>
              </a:spcBef>
            </a:pPr>
            <a:r>
              <a:rPr lang="en-CA" altLang="en-US" sz="1600" dirty="0" smtClean="0">
                <a:latin typeface="Arial" charset="0"/>
                <a:ea typeface="ＭＳ Ｐゴシック" pitchFamily="34" charset="-128"/>
                <a:cs typeface="Arial" charset="0"/>
              </a:rPr>
              <a:t>When was the last time you had a building valuation done?</a:t>
            </a:r>
          </a:p>
          <a:p>
            <a:pPr>
              <a:spcBef>
                <a:spcPct val="0"/>
              </a:spcBef>
            </a:pPr>
            <a:r>
              <a:rPr lang="en-CA" altLang="en-US" sz="1600" dirty="0" smtClean="0">
                <a:latin typeface="Arial" charset="0"/>
                <a:ea typeface="ＭＳ Ｐゴシック" pitchFamily="34" charset="-128"/>
                <a:cs typeface="Arial" charset="0"/>
              </a:rPr>
              <a:t>What is Co-Insurance?</a:t>
            </a:r>
          </a:p>
          <a:p>
            <a:pPr marL="0" indent="0">
              <a:spcBef>
                <a:spcPct val="0"/>
              </a:spcBef>
              <a:buNone/>
            </a:pPr>
            <a:endParaRPr lang="en-CA" altLang="en-US" sz="2000" dirty="0" smtClean="0">
              <a:latin typeface="Arial" charset="0"/>
              <a:ea typeface="ＭＳ Ｐゴシック" pitchFamily="34" charset="-128"/>
              <a:cs typeface="Arial" charset="0"/>
            </a:endParaRPr>
          </a:p>
          <a:p>
            <a:pPr marL="0" indent="0">
              <a:spcBef>
                <a:spcPct val="0"/>
              </a:spcBef>
              <a:buNone/>
            </a:pPr>
            <a:endParaRPr lang="en-CA" altLang="en-US" dirty="0" smtClean="0">
              <a:latin typeface="Arial" charset="0"/>
              <a:ea typeface="ＭＳ Ｐゴシック" pitchFamily="34" charset="-128"/>
              <a:cs typeface="Arial" charset="0"/>
            </a:endParaRPr>
          </a:p>
        </p:txBody>
      </p:sp>
      <p:pic>
        <p:nvPicPr>
          <p:cNvPr id="4" name="Picture 3"/>
          <p:cNvPicPr>
            <a:picLocks noChangeAspect="1"/>
          </p:cNvPicPr>
          <p:nvPr/>
        </p:nvPicPr>
        <p:blipFill>
          <a:blip r:embed="rId2" cstate="print">
            <a:extLst/>
          </a:blip>
          <a:stretch>
            <a:fillRect/>
          </a:stretch>
        </p:blipFill>
        <p:spPr>
          <a:xfrm>
            <a:off x="6300192" y="2852936"/>
            <a:ext cx="2494384" cy="2530640"/>
          </a:xfrm>
          <a:prstGeom prst="rect">
            <a:avLst/>
          </a:prstGeom>
          <a:ln>
            <a:noFill/>
          </a:ln>
          <a:effectLst>
            <a:softEdge rad="112500"/>
          </a:effec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Co-Insurance</a:t>
            </a:r>
            <a:endParaRPr lang="en-CA" dirty="0"/>
          </a:p>
        </p:txBody>
      </p:sp>
      <p:sp>
        <p:nvSpPr>
          <p:cNvPr id="3" name="Content Placeholder 2"/>
          <p:cNvSpPr>
            <a:spLocks noGrp="1"/>
          </p:cNvSpPr>
          <p:nvPr>
            <p:ph idx="1"/>
          </p:nvPr>
        </p:nvSpPr>
        <p:spPr/>
        <p:txBody>
          <a:bodyPr/>
          <a:lstStyle/>
          <a:p>
            <a:r>
              <a:rPr lang="en-US" dirty="0" smtClean="0"/>
              <a:t>What is coinsurance?</a:t>
            </a:r>
            <a:endParaRPr lang="en-CA" dirty="0"/>
          </a:p>
        </p:txBody>
      </p:sp>
    </p:spTree>
    <p:extLst>
      <p:ext uri="{BB962C8B-B14F-4D97-AF65-F5344CB8AC3E}">
        <p14:creationId xmlns:p14="http://schemas.microsoft.com/office/powerpoint/2010/main" val="1292527442"/>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Valuation</a:t>
            </a:r>
            <a:endParaRPr lang="en-CA" dirty="0"/>
          </a:p>
        </p:txBody>
      </p:sp>
      <p:sp>
        <p:nvSpPr>
          <p:cNvPr id="3" name="Content Placeholder 2"/>
          <p:cNvSpPr>
            <a:spLocks noGrp="1"/>
          </p:cNvSpPr>
          <p:nvPr>
            <p:ph idx="1"/>
          </p:nvPr>
        </p:nvSpPr>
        <p:spPr/>
        <p:txBody>
          <a:bodyPr/>
          <a:lstStyle/>
          <a:p>
            <a:r>
              <a:rPr lang="en-US" dirty="0" smtClean="0"/>
              <a:t>Replacement Cost/Actual Cash Value/Stated Amount</a:t>
            </a:r>
            <a:endParaRPr lang="en-CA" dirty="0"/>
          </a:p>
        </p:txBody>
      </p:sp>
    </p:spTree>
    <p:extLst>
      <p:ext uri="{BB962C8B-B14F-4D97-AF65-F5344CB8AC3E}">
        <p14:creationId xmlns:p14="http://schemas.microsoft.com/office/powerpoint/2010/main" val="924081395"/>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Property Continued</a:t>
            </a:r>
            <a:endParaRPr lang="en-CA" dirty="0"/>
          </a:p>
        </p:txBody>
      </p:sp>
      <p:sp>
        <p:nvSpPr>
          <p:cNvPr id="3" name="Content Placeholder 2"/>
          <p:cNvSpPr>
            <a:spLocks noGrp="1"/>
          </p:cNvSpPr>
          <p:nvPr>
            <p:ph idx="1"/>
          </p:nvPr>
        </p:nvSpPr>
        <p:spPr/>
        <p:txBody>
          <a:bodyPr/>
          <a:lstStyle/>
          <a:p>
            <a:r>
              <a:rPr lang="en-CA" altLang="en-US" b="1" i="1" u="sng" dirty="0">
                <a:latin typeface="Arial" charset="0"/>
                <a:ea typeface="ＭＳ Ｐゴシック" pitchFamily="34" charset="-128"/>
                <a:cs typeface="Arial" charset="0"/>
              </a:rPr>
              <a:t>Do you want to Insure all property</a:t>
            </a:r>
            <a:r>
              <a:rPr lang="en-CA" altLang="en-US" b="1" i="1" u="sng" dirty="0" smtClean="0">
                <a:latin typeface="Arial" charset="0"/>
                <a:ea typeface="ＭＳ Ｐゴシック" pitchFamily="34" charset="-128"/>
                <a:cs typeface="Arial" charset="0"/>
              </a:rPr>
              <a:t>?</a:t>
            </a:r>
          </a:p>
          <a:p>
            <a:r>
              <a:rPr lang="en-CA" altLang="en-US" sz="1400" dirty="0" smtClean="0">
                <a:latin typeface="Arial" charset="0"/>
                <a:ea typeface="ＭＳ Ｐゴシック" pitchFamily="34" charset="-128"/>
                <a:cs typeface="Arial" charset="0"/>
              </a:rPr>
              <a:t>Is there property that would be considered obsolete or that would not be replaced?</a:t>
            </a:r>
          </a:p>
          <a:p>
            <a:r>
              <a:rPr lang="en-CA" altLang="en-US" sz="1400" dirty="0" smtClean="0">
                <a:latin typeface="Arial" charset="0"/>
                <a:ea typeface="ＭＳ Ｐゴシック" pitchFamily="34" charset="-128"/>
                <a:cs typeface="Arial" charset="0"/>
              </a:rPr>
              <a:t>A common issue that is often overlooked are  items such as tools, stock and miscellaneous property?  Do you want to insure these items and if so do we have a proper limit? (Coinsurance can be an issue here again)</a:t>
            </a:r>
          </a:p>
          <a:p>
            <a:r>
              <a:rPr lang="en-CA" altLang="en-US" sz="2000" b="1" i="1" u="sng" dirty="0" smtClean="0">
                <a:latin typeface="Arial" charset="0"/>
                <a:ea typeface="ＭＳ Ｐゴシック" pitchFamily="34" charset="-128"/>
                <a:cs typeface="Arial" charset="0"/>
              </a:rPr>
              <a:t>EQUIPMENT</a:t>
            </a:r>
          </a:p>
          <a:p>
            <a:r>
              <a:rPr lang="en-CA" altLang="en-US" sz="1400" dirty="0" smtClean="0">
                <a:latin typeface="Arial" charset="0"/>
                <a:ea typeface="ＭＳ Ｐゴシック" pitchFamily="34" charset="-128"/>
                <a:cs typeface="Arial" charset="0"/>
              </a:rPr>
              <a:t>Do you have a maintenance schedule for all of your equipment?</a:t>
            </a:r>
          </a:p>
          <a:p>
            <a:r>
              <a:rPr lang="en-CA" altLang="en-US" sz="1400" dirty="0" smtClean="0">
                <a:latin typeface="Arial" charset="0"/>
                <a:ea typeface="ＭＳ Ｐゴシック" pitchFamily="34" charset="-128"/>
                <a:cs typeface="Arial" charset="0"/>
              </a:rPr>
              <a:t>Are the items valued properly? (Replacement Cost versus Actual Cash Value)</a:t>
            </a:r>
          </a:p>
          <a:p>
            <a:r>
              <a:rPr lang="en-CA" altLang="en-US" sz="1400" dirty="0" smtClean="0">
                <a:latin typeface="Arial" charset="0"/>
                <a:ea typeface="ＭＳ Ｐゴシック" pitchFamily="34" charset="-128"/>
                <a:cs typeface="Arial" charset="0"/>
              </a:rPr>
              <a:t>Do you conduct pre trip or pre use inspections?</a:t>
            </a:r>
            <a:endParaRPr lang="en-CA" altLang="en-US" sz="1400" dirty="0">
              <a:latin typeface="Arial" charset="0"/>
              <a:ea typeface="ＭＳ Ｐゴシック" pitchFamily="34" charset="-128"/>
              <a:cs typeface="Arial" charset="0"/>
            </a:endParaRPr>
          </a:p>
          <a:p>
            <a:pPr marL="0" indent="0">
              <a:buNone/>
            </a:pPr>
            <a:endParaRPr lang="en-CA" dirty="0"/>
          </a:p>
        </p:txBody>
      </p:sp>
    </p:spTree>
    <p:extLst>
      <p:ext uri="{BB962C8B-B14F-4D97-AF65-F5344CB8AC3E}">
        <p14:creationId xmlns:p14="http://schemas.microsoft.com/office/powerpoint/2010/main" val="3182617671"/>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a:bodyPr>
          <a:lstStyle/>
          <a:p>
            <a:r>
              <a:rPr lang="en-CA" altLang="en-US" dirty="0" smtClean="0">
                <a:latin typeface="Georgia" pitchFamily="18" charset="0"/>
                <a:ea typeface="ＭＳ Ｐゴシック" pitchFamily="34" charset="-128"/>
                <a:cs typeface="Arial" charset="0"/>
              </a:rPr>
              <a:t>Liability Concerns – How much is enough?</a:t>
            </a:r>
          </a:p>
        </p:txBody>
      </p:sp>
      <p:sp>
        <p:nvSpPr>
          <p:cNvPr id="12291" name="Content Placeholder 2"/>
          <p:cNvSpPr>
            <a:spLocks noGrp="1"/>
          </p:cNvSpPr>
          <p:nvPr>
            <p:ph idx="1"/>
          </p:nvPr>
        </p:nvSpPr>
        <p:spPr>
          <a:xfrm>
            <a:off x="457200" y="2060848"/>
            <a:ext cx="8229600" cy="3962400"/>
          </a:xfrm>
        </p:spPr>
        <p:txBody>
          <a:bodyPr/>
          <a:lstStyle/>
          <a:p>
            <a:pPr>
              <a:spcBef>
                <a:spcPct val="0"/>
              </a:spcBef>
            </a:pPr>
            <a:r>
              <a:rPr lang="en-CA" altLang="en-US" sz="2000" dirty="0" smtClean="0">
                <a:latin typeface="Arial" charset="0"/>
                <a:ea typeface="ＭＳ Ｐゴシック" pitchFamily="34" charset="-128"/>
                <a:cs typeface="Arial" charset="0"/>
              </a:rPr>
              <a:t>Is the most important piece of your insurance portfolio</a:t>
            </a:r>
          </a:p>
          <a:p>
            <a:pPr>
              <a:spcBef>
                <a:spcPct val="0"/>
              </a:spcBef>
            </a:pPr>
            <a:r>
              <a:rPr lang="en-CA" altLang="en-US" sz="2000" dirty="0" smtClean="0">
                <a:latin typeface="Arial" charset="0"/>
                <a:ea typeface="ＭＳ Ｐゴシック" pitchFamily="34" charset="-128"/>
                <a:cs typeface="Arial" charset="0"/>
              </a:rPr>
              <a:t>Liability insurance is defined as “the state of being responsible for something” by law</a:t>
            </a:r>
          </a:p>
          <a:p>
            <a:pPr>
              <a:spcBef>
                <a:spcPct val="0"/>
              </a:spcBef>
            </a:pPr>
            <a:r>
              <a:rPr lang="en-CA" altLang="en-US" sz="2000" dirty="0" smtClean="0">
                <a:latin typeface="Arial" charset="0"/>
                <a:ea typeface="ＭＳ Ｐゴシック" pitchFamily="34" charset="-128"/>
                <a:cs typeface="Arial" charset="0"/>
              </a:rPr>
              <a:t>Payment will be made if you are legally liable due to Property Damage or Bodily Injury caused to a third party</a:t>
            </a:r>
          </a:p>
          <a:p>
            <a:pPr>
              <a:spcBef>
                <a:spcPct val="0"/>
              </a:spcBef>
            </a:pPr>
            <a:r>
              <a:rPr lang="en-CA" altLang="en-US" sz="2000" dirty="0" smtClean="0">
                <a:latin typeface="Arial" charset="0"/>
                <a:ea typeface="ＭＳ Ｐゴシック" pitchFamily="34" charset="-128"/>
                <a:cs typeface="Arial" charset="0"/>
              </a:rPr>
              <a:t>Once you have paid premium the insurer then determines how and when they will settle any potential claim – that is essentially the “contract” that you sign with all insurers</a:t>
            </a:r>
          </a:p>
          <a:p>
            <a:pPr>
              <a:spcBef>
                <a:spcPct val="0"/>
              </a:spcBef>
            </a:pPr>
            <a:r>
              <a:rPr lang="en-CA" altLang="en-US" sz="2000" dirty="0" smtClean="0">
                <a:latin typeface="Arial" charset="0"/>
                <a:ea typeface="ＭＳ Ｐゴシック" pitchFamily="34" charset="-128"/>
                <a:cs typeface="Arial" charset="0"/>
              </a:rPr>
              <a:t>Their responsibility to you is to attempt to settle any one claim within the policy limits</a:t>
            </a:r>
            <a:endParaRPr lang="en-CA" altLang="en-US" dirty="0" smtClean="0">
              <a:latin typeface="Arial" charset="0"/>
              <a:ea typeface="ＭＳ Ｐゴシック" pitchFamily="34" charset="-128"/>
              <a:cs typeface="Arial" charset="0"/>
            </a:endParaRPr>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Liability Concerns - Continued</a:t>
            </a:r>
            <a:endParaRPr lang="en-CA" dirty="0"/>
          </a:p>
        </p:txBody>
      </p:sp>
      <p:sp>
        <p:nvSpPr>
          <p:cNvPr id="3" name="Content Placeholder 2"/>
          <p:cNvSpPr>
            <a:spLocks noGrp="1"/>
          </p:cNvSpPr>
          <p:nvPr>
            <p:ph idx="1"/>
          </p:nvPr>
        </p:nvSpPr>
        <p:spPr/>
        <p:txBody>
          <a:bodyPr/>
          <a:lstStyle/>
          <a:p>
            <a:r>
              <a:rPr lang="en-CA" dirty="0" smtClean="0"/>
              <a:t>In today’s market a $2,000,000 is considered a base rate</a:t>
            </a:r>
          </a:p>
          <a:p>
            <a:r>
              <a:rPr lang="en-CA" dirty="0" smtClean="0"/>
              <a:t>Most commercial businesses carry a minimum of $5,000,000</a:t>
            </a:r>
          </a:p>
          <a:p>
            <a:r>
              <a:rPr lang="en-CA" dirty="0" smtClean="0"/>
              <a:t>We are seeing many large farm operations move to limits of $10,000,000</a:t>
            </a:r>
          </a:p>
          <a:p>
            <a:r>
              <a:rPr lang="en-CA" dirty="0" smtClean="0"/>
              <a:t> You have to consider who is “looking over your fence” (these can include OH&amp;S, Worker’s Comp, disgruntled neighbor, etc.)</a:t>
            </a:r>
            <a:endParaRPr lang="en-CA" dirty="0"/>
          </a:p>
        </p:txBody>
      </p:sp>
    </p:spTree>
    <p:extLst>
      <p:ext uri="{BB962C8B-B14F-4D97-AF65-F5344CB8AC3E}">
        <p14:creationId xmlns:p14="http://schemas.microsoft.com/office/powerpoint/2010/main" val="526903341"/>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 Automobile</a:t>
            </a:r>
            <a:endParaRPr lang="en-CA" dirty="0"/>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968660855"/>
      </p:ext>
    </p:extLst>
  </p:cSld>
  <p:clrMapOvr>
    <a:masterClrMapping/>
  </p:clrMapOvr>
  <p:transition spd="slow">
    <p:wipe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1542</TotalTime>
  <Words>1004</Words>
  <Application>Microsoft Office PowerPoint</Application>
  <PresentationFormat>On-screen Show (4:3)</PresentationFormat>
  <Paragraphs>93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Farm Insurance 101</vt:lpstr>
      <vt:lpstr>Introduction</vt:lpstr>
      <vt:lpstr>Property</vt:lpstr>
      <vt:lpstr>Co-Insurance</vt:lpstr>
      <vt:lpstr>Valuation</vt:lpstr>
      <vt:lpstr>Property Continued</vt:lpstr>
      <vt:lpstr>Liability Concerns – How much is enough?</vt:lpstr>
      <vt:lpstr>Liability Concerns - Continued</vt:lpstr>
      <vt:lpstr>Farm Automobile</vt:lpstr>
      <vt:lpstr>Employment Issues </vt:lpstr>
      <vt:lpstr>Emerging Issues</vt:lpstr>
      <vt:lpstr>Emerging Risks - Continued</vt:lpstr>
      <vt:lpstr>P &amp; C Insurance Considerations</vt:lpstr>
      <vt:lpstr>Other Considerations </vt:lpstr>
      <vt:lpstr> Other Considerations Continued</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Jackson Evans-Davies</dc:creator>
  <cp:lastModifiedBy>Andre Charrois</cp:lastModifiedBy>
  <cp:revision>69</cp:revision>
  <dcterms:created xsi:type="dcterms:W3CDTF">2017-11-17T00:53:55Z</dcterms:created>
  <dcterms:modified xsi:type="dcterms:W3CDTF">2018-11-01T15:58:05Z</dcterms:modified>
</cp:coreProperties>
</file>